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2" r:id="rId4"/>
    <p:sldId id="263" r:id="rId5"/>
    <p:sldId id="264" r:id="rId6"/>
    <p:sldId id="265" r:id="rId7"/>
    <p:sldId id="266" r:id="rId8"/>
    <p:sldId id="267" r:id="rId9"/>
    <p:sldId id="268" r:id="rId10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6E54D-7FE6-4703-AD15-72E3A267EAB6}" type="datetimeFigureOut">
              <a:rPr lang="es-CO" smtClean="0"/>
              <a:t>7/06/2022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DD06-0A7F-4602-BC30-7049869B1112}" type="slidenum">
              <a:rPr lang="es-CO" smtClean="0"/>
              <a:t>‹Nº›</a:t>
            </a:fld>
            <a:endParaRPr lang="es-CO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6666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6E54D-7FE6-4703-AD15-72E3A267EAB6}" type="datetimeFigureOut">
              <a:rPr lang="es-CO" smtClean="0"/>
              <a:t>7/06/2022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DD06-0A7F-4602-BC30-7049869B111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18074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6E54D-7FE6-4703-AD15-72E3A267EAB6}" type="datetimeFigureOut">
              <a:rPr lang="es-CO" smtClean="0"/>
              <a:t>7/06/2022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DD06-0A7F-4602-BC30-7049869B1112}" type="slidenum">
              <a:rPr lang="es-CO" smtClean="0"/>
              <a:t>‹Nº›</a:t>
            </a:fld>
            <a:endParaRPr lang="es-CO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7761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6E54D-7FE6-4703-AD15-72E3A267EAB6}" type="datetimeFigureOut">
              <a:rPr lang="es-CO" smtClean="0"/>
              <a:t>7/06/2022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DD06-0A7F-4602-BC30-7049869B111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13127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6E54D-7FE6-4703-AD15-72E3A267EAB6}" type="datetimeFigureOut">
              <a:rPr lang="es-CO" smtClean="0"/>
              <a:t>7/06/2022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DD06-0A7F-4602-BC30-7049869B111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88168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6E54D-7FE6-4703-AD15-72E3A267EAB6}" type="datetimeFigureOut">
              <a:rPr lang="es-CO" smtClean="0"/>
              <a:t>7/06/2022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DD06-0A7F-4602-BC30-7049869B111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17217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6E54D-7FE6-4703-AD15-72E3A267EAB6}" type="datetimeFigureOut">
              <a:rPr lang="es-CO" smtClean="0"/>
              <a:t>7/06/2022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DD06-0A7F-4602-BC30-7049869B111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24015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7006E54D-7FE6-4703-AD15-72E3A267EAB6}" type="datetimeFigureOut">
              <a:rPr lang="es-CO" smtClean="0"/>
              <a:t>7/06/2022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871DD06-0A7F-4602-BC30-7049869B111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84426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6E54D-7FE6-4703-AD15-72E3A267EAB6}" type="datetimeFigureOut">
              <a:rPr lang="es-CO" smtClean="0"/>
              <a:t>7/06/2022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DD06-0A7F-4602-BC30-7049869B111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61076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6E54D-7FE6-4703-AD15-72E3A267EAB6}" type="datetimeFigureOut">
              <a:rPr lang="es-CO" smtClean="0"/>
              <a:t>7/06/2022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DD06-0A7F-4602-BC30-7049869B111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5866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6E54D-7FE6-4703-AD15-72E3A267EAB6}" type="datetimeFigureOut">
              <a:rPr lang="es-CO" smtClean="0"/>
              <a:t>7/06/2022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1DD06-0A7F-4602-BC30-7049869B111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95880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006E54D-7FE6-4703-AD15-72E3A267EAB6}" type="datetimeFigureOut">
              <a:rPr lang="es-CO" smtClean="0"/>
              <a:t>7/06/2022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871DD06-0A7F-4602-BC30-7049869B1112}" type="slidenum">
              <a:rPr lang="es-CO" smtClean="0"/>
              <a:t>‹Nº›</a:t>
            </a:fld>
            <a:endParaRPr lang="es-CO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0494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783" y="410835"/>
            <a:ext cx="2262358" cy="1593861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3623845" y="4462628"/>
            <a:ext cx="4764093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100" b="1" dirty="0" smtClean="0">
                <a:solidFill>
                  <a:schemeClr val="bg2">
                    <a:lumMod val="10000"/>
                  </a:schemeClr>
                </a:solidFill>
                <a:latin typeface="Arial Narrow" panose="020B0606020202030204" pitchFamily="34" charset="0"/>
              </a:rPr>
              <a:t>“POR EL FUTURO DE LAS GENERACIONES Y LA DIVERSIDAD DEL PACIFICO”</a:t>
            </a:r>
          </a:p>
          <a:p>
            <a:pPr algn="ctr"/>
            <a:endParaRPr lang="es-MX" sz="1100" b="1" dirty="0" smtClean="0">
              <a:solidFill>
                <a:schemeClr val="bg2">
                  <a:lumMod val="10000"/>
                </a:schemeClr>
              </a:solidFill>
              <a:latin typeface="Arial Narrow" panose="020B0606020202030204" pitchFamily="34" charset="0"/>
            </a:endParaRPr>
          </a:p>
          <a:p>
            <a:pPr algn="ctr"/>
            <a:r>
              <a:rPr lang="es-MX" sz="1100" b="1" dirty="0" smtClean="0">
                <a:solidFill>
                  <a:schemeClr val="bg2">
                    <a:lumMod val="10000"/>
                  </a:schemeClr>
                </a:solidFill>
                <a:latin typeface="Arial Narrow" panose="020B0606020202030204" pitchFamily="34" charset="0"/>
              </a:rPr>
              <a:t>BUENAVENTURA- PACIFICO COLOMBIANO</a:t>
            </a:r>
          </a:p>
          <a:p>
            <a:pPr algn="ctr"/>
            <a:endParaRPr lang="es-MX" sz="1100" b="1" dirty="0">
              <a:solidFill>
                <a:schemeClr val="bg2">
                  <a:lumMod val="10000"/>
                </a:schemeClr>
              </a:solidFill>
              <a:latin typeface="Arial Narrow" panose="020B0606020202030204" pitchFamily="34" charset="0"/>
            </a:endParaRPr>
          </a:p>
          <a:p>
            <a:pPr algn="ctr"/>
            <a:endParaRPr lang="es-MX" sz="1100" b="1" dirty="0" smtClean="0">
              <a:solidFill>
                <a:schemeClr val="bg2">
                  <a:lumMod val="10000"/>
                </a:schemeClr>
              </a:solidFill>
              <a:latin typeface="Arial Narrow" panose="020B0606020202030204" pitchFamily="34" charset="0"/>
            </a:endParaRPr>
          </a:p>
          <a:p>
            <a:pPr algn="ctr"/>
            <a:endParaRPr lang="es-MX" sz="1100" b="1" dirty="0">
              <a:solidFill>
                <a:schemeClr val="bg2">
                  <a:lumMod val="10000"/>
                </a:schemeClr>
              </a:solidFill>
              <a:latin typeface="Arial Narrow" panose="020B0606020202030204" pitchFamily="34" charset="0"/>
            </a:endParaRPr>
          </a:p>
          <a:p>
            <a:pPr algn="ctr"/>
            <a:endParaRPr lang="es-MX" sz="1100" b="1" dirty="0" smtClean="0">
              <a:solidFill>
                <a:schemeClr val="bg2">
                  <a:lumMod val="10000"/>
                </a:schemeClr>
              </a:solidFill>
              <a:latin typeface="Arial Narrow" panose="020B0606020202030204" pitchFamily="34" charset="0"/>
            </a:endParaRPr>
          </a:p>
          <a:p>
            <a:pPr algn="ctr"/>
            <a:r>
              <a:rPr lang="es-MX" sz="1600" b="1" dirty="0" smtClean="0">
                <a:solidFill>
                  <a:schemeClr val="bg2">
                    <a:lumMod val="10000"/>
                  </a:schemeClr>
                </a:solidFill>
                <a:latin typeface="Arial Narrow" panose="020B0606020202030204" pitchFamily="34" charset="0"/>
              </a:rPr>
              <a:t>2022</a:t>
            </a:r>
            <a:endParaRPr lang="es-MX" sz="1600" b="1" dirty="0">
              <a:solidFill>
                <a:schemeClr val="bg2">
                  <a:lumMod val="1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2257117" y="3276588"/>
            <a:ext cx="683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dirty="0"/>
              <a:t>ARIBI</a:t>
            </a:r>
          </a:p>
        </p:txBody>
      </p:sp>
      <p:sp>
        <p:nvSpPr>
          <p:cNvPr id="6" name="Rectángulo 5"/>
          <p:cNvSpPr/>
          <p:nvPr/>
        </p:nvSpPr>
        <p:spPr>
          <a:xfrm>
            <a:off x="387928" y="2076259"/>
            <a:ext cx="442157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dirty="0"/>
              <a:t>FUNDACION   SOCIOAMBIENTAL AMIGOS DEL RIO ANCHICAYA Y LA BIODIVERSIDAD DEL LITORAL PACIFICO  </a:t>
            </a:r>
            <a:br>
              <a:rPr lang="es-MX" dirty="0"/>
            </a:br>
            <a:r>
              <a:rPr lang="es-MX" dirty="0" smtClean="0"/>
              <a:t> </a:t>
            </a:r>
            <a:r>
              <a:rPr lang="es-MX" dirty="0" err="1"/>
              <a:t>Nit</a:t>
            </a:r>
            <a:r>
              <a:rPr lang="es-MX" dirty="0"/>
              <a:t>. 900146131-9 </a:t>
            </a:r>
            <a:endParaRPr lang="es-CO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8343" y="705786"/>
            <a:ext cx="2589760" cy="1003960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7766463" y="1846612"/>
            <a:ext cx="3823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 STEELWORKERS HUMANITY FUND INC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070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553195" y="24938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/>
          </a:p>
        </p:txBody>
      </p:sp>
      <p:pic>
        <p:nvPicPr>
          <p:cNvPr id="1028" name="Imagen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825" y="199107"/>
            <a:ext cx="1808740" cy="1014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 rot="10800000" flipV="1">
            <a:off x="4880918" y="244916"/>
            <a:ext cx="4806779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s-CO" sz="1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iner Hand ITC" panose="03070502030502020203" pitchFamily="66" charset="0"/>
                <a:ea typeface="Calibri" panose="020F0502020204030204" pitchFamily="34" charset="0"/>
                <a:cs typeface="Viner Hand ITC" panose="03070502030502020203" pitchFamily="66" charset="0"/>
              </a:rPr>
              <a:t>Fundación Socioambiental ARIBÍ  </a:t>
            </a:r>
            <a:endParaRPr kumimoji="0" lang="es-CO" sz="11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Viner Hand ITC" panose="03070502030502020203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CO" sz="1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iner Hand ITC" panose="0307050203050202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</a:t>
            </a:r>
            <a:r>
              <a:rPr kumimoji="0" lang="es-CO" sz="1800" b="0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Viner Hand ITC" panose="0307050203050202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Nit</a:t>
            </a:r>
            <a:r>
              <a:rPr kumimoji="0" lang="es-CO" sz="1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iner Hand ITC" panose="0307050203050202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 900146131-9</a:t>
            </a:r>
            <a:endParaRPr kumimoji="0" lang="es-CO" sz="11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Viner Hand ITC" panose="03070502030502020203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endParaRPr kumimoji="0" lang="es-CO" sz="18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60000"/>
                  <a:lumOff val="40000"/>
                </a:schemeClr>
              </a:solidFill>
              <a:effectLst/>
              <a:latin typeface="Viner Hand ITC" panose="03070502030502020203" pitchFamily="66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1083275" y="1322555"/>
            <a:ext cx="9716529" cy="1086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630" marR="72390" algn="just">
              <a:lnSpc>
                <a:spcPct val="115000"/>
              </a:lnSpc>
              <a:spcBef>
                <a:spcPts val="255"/>
              </a:spcBef>
              <a:spcAft>
                <a:spcPts val="0"/>
              </a:spcAft>
            </a:pPr>
            <a:r>
              <a:rPr lang="es-MX" b="1" kern="0" dirty="0" smtClean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es-CO" sz="2000" b="1" kern="0" dirty="0" smtClean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14630" marR="72390" algn="just">
              <a:lnSpc>
                <a:spcPct val="115000"/>
              </a:lnSpc>
              <a:spcBef>
                <a:spcPts val="255"/>
              </a:spcBef>
              <a:spcAft>
                <a:spcPts val="0"/>
              </a:spcAft>
            </a:pPr>
            <a:r>
              <a:rPr lang="es-MX" b="1" kern="0" dirty="0" smtClean="0">
                <a:latin typeface="Arial" panose="020B0604020202020204" pitchFamily="34" charset="0"/>
                <a:ea typeface="Calibri" panose="020F0502020204030204" pitchFamily="34" charset="0"/>
              </a:rPr>
              <a:t>PROYECTO</a:t>
            </a:r>
            <a:r>
              <a:rPr lang="es-MX" b="1" kern="0" dirty="0" smtClean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:</a:t>
            </a:r>
            <a:r>
              <a:rPr lang="es-MX" b="0" kern="0" dirty="0" smtClean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E</a:t>
            </a:r>
            <a:r>
              <a:rPr lang="es-ES" b="0" kern="0" dirty="0" smtClean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strategia pedagógica para la apropiación de los acuerdos suscritos con el gobierno nacional, en el marco del paro cívico del distrito de buenaventura en el 2017.</a:t>
            </a:r>
            <a:endParaRPr lang="es-CO" sz="2000" b="1" kern="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297461" y="2517506"/>
            <a:ext cx="79206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 smtClean="0"/>
              <a:t>ANTECEDENTES QUE GENERARON LA OPORTUNIDAD DE GESTIÓN DEL PROYECTO</a:t>
            </a:r>
            <a:r>
              <a:rPr lang="es-MX" dirty="0" smtClean="0"/>
              <a:t>.</a:t>
            </a:r>
            <a:endParaRPr lang="es-CO" dirty="0"/>
          </a:p>
        </p:txBody>
      </p:sp>
      <p:sp>
        <p:nvSpPr>
          <p:cNvPr id="10" name="Rectángulo 9"/>
          <p:cNvSpPr/>
          <p:nvPr/>
        </p:nvSpPr>
        <p:spPr>
          <a:xfrm>
            <a:off x="1429262" y="3275891"/>
            <a:ext cx="1003780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 smtClean="0"/>
              <a:t>•Visita de voceros del MPCB a Canadá – año 2018.</a:t>
            </a:r>
          </a:p>
          <a:p>
            <a:pPr algn="just"/>
            <a:r>
              <a:rPr lang="es-MX" dirty="0" smtClean="0"/>
              <a:t>•Sostenimiento de comunicación periódica sobre vulneraciones de derechos humanos en Buenaventura y el país.  Esto ha generado acciones políticas de visibilidad y solidaridad en diferentes estados de Canadá y realización y divulgación de entrevistas que denuncian la situación.</a:t>
            </a:r>
          </a:p>
          <a:p>
            <a:pPr algn="just"/>
            <a:r>
              <a:rPr lang="es-MX" dirty="0" smtClean="0"/>
              <a:t>•Oportunidad de obtener un apoyo financiero con el Fondo de Solidaridad Canadiense.</a:t>
            </a:r>
          </a:p>
          <a:p>
            <a:pPr algn="just"/>
            <a:r>
              <a:rPr lang="es-MX" dirty="0" smtClean="0"/>
              <a:t>Con el apoyo del Equipo de Estructuradores de Proyectos del PIEDB se formula un proyecto por 3 años por valor de XXX euros canadienses (1.100 millones)</a:t>
            </a:r>
          </a:p>
          <a:p>
            <a:pPr algn="just"/>
            <a:r>
              <a:rPr lang="es-MX" dirty="0" smtClean="0"/>
              <a:t>El Fondo solicitó ajustar la propuesta como un proyecto piloto para crear confianza con la Fundación Aribí.</a:t>
            </a:r>
          </a:p>
          <a:p>
            <a:pPr algn="just"/>
            <a:r>
              <a:rPr lang="es-MX" dirty="0" smtClean="0"/>
              <a:t>Se ajustó el proyecto por un año, por valor de 20 mil euros (62 millones de pesos)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1577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553195" y="24938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/>
          </a:p>
        </p:txBody>
      </p:sp>
      <p:pic>
        <p:nvPicPr>
          <p:cNvPr id="1028" name="Imagen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060" y="153299"/>
            <a:ext cx="1808740" cy="1014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 rot="10800000" flipV="1">
            <a:off x="4856204" y="244916"/>
            <a:ext cx="4806779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CO" sz="16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iner Hand ITC" panose="03070502030502020203" pitchFamily="66" charset="0"/>
                <a:ea typeface="Calibri" panose="020F0502020204030204" pitchFamily="34" charset="0"/>
                <a:cs typeface="Viner Hand ITC" panose="03070502030502020203" pitchFamily="66" charset="0"/>
              </a:rPr>
              <a:t>       </a:t>
            </a:r>
            <a:r>
              <a:rPr kumimoji="0" lang="es-CO" sz="1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iner Hand ITC" panose="03070502030502020203" pitchFamily="66" charset="0"/>
                <a:ea typeface="Calibri" panose="020F0502020204030204" pitchFamily="34" charset="0"/>
                <a:cs typeface="Viner Hand ITC" panose="03070502030502020203" pitchFamily="66" charset="0"/>
              </a:rPr>
              <a:t>Fundación Socioambiental ARIBÍ  </a:t>
            </a:r>
            <a:endParaRPr kumimoji="0" lang="es-CO" sz="11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Viner Hand ITC" panose="03070502030502020203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CO" sz="1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iner Hand ITC" panose="0307050203050202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</a:t>
            </a:r>
            <a:r>
              <a:rPr kumimoji="0" lang="es-CO" sz="1800" b="0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Viner Hand ITC" panose="0307050203050202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Nit</a:t>
            </a:r>
            <a:r>
              <a:rPr kumimoji="0" lang="es-CO" sz="1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iner Hand ITC" panose="0307050203050202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 900146131-9</a:t>
            </a:r>
            <a:endParaRPr kumimoji="0" lang="es-CO" sz="11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Viner Hand ITC" panose="03070502030502020203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endParaRPr kumimoji="0" lang="es-CO" sz="18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Viner Hand ITC" panose="03070502030502020203" pitchFamily="66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794773" y="1947192"/>
            <a:ext cx="59394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 smtClean="0"/>
              <a:t>DURACIÓN</a:t>
            </a:r>
            <a:r>
              <a:rPr lang="es-MX" dirty="0" smtClean="0"/>
              <a:t>: 12 meses (tiempo real: febrero a diciembre de 2022).</a:t>
            </a:r>
          </a:p>
          <a:p>
            <a:endParaRPr lang="es-MX" dirty="0"/>
          </a:p>
        </p:txBody>
      </p:sp>
      <p:sp>
        <p:nvSpPr>
          <p:cNvPr id="6" name="Rectángulo 5"/>
          <p:cNvSpPr/>
          <p:nvPr/>
        </p:nvSpPr>
        <p:spPr>
          <a:xfrm>
            <a:off x="794773" y="2870522"/>
            <a:ext cx="17203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b="1" dirty="0" smtClean="0"/>
              <a:t>PARTICIPANTES: </a:t>
            </a:r>
            <a:endParaRPr lang="es-CO" b="1" dirty="0"/>
          </a:p>
        </p:txBody>
      </p:sp>
      <p:sp>
        <p:nvSpPr>
          <p:cNvPr id="7" name="Rectángulo 6"/>
          <p:cNvSpPr/>
          <p:nvPr/>
        </p:nvSpPr>
        <p:spPr>
          <a:xfrm>
            <a:off x="922637" y="3424520"/>
            <a:ext cx="55950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 smtClean="0"/>
              <a:t>50 organizaciones articuladas al MPCB: 13 consejos comunitarios veredales, 5 cabildos indígenas y 32 dinámicas organizativas.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 smtClean="0"/>
              <a:t>240 estudiantes de dos instituciones educativas.</a:t>
            </a:r>
            <a:endParaRPr lang="es-CO" dirty="0"/>
          </a:p>
        </p:txBody>
      </p:sp>
      <p:sp>
        <p:nvSpPr>
          <p:cNvPr id="8" name="Rectángulo 7"/>
          <p:cNvSpPr/>
          <p:nvPr/>
        </p:nvSpPr>
        <p:spPr>
          <a:xfrm>
            <a:off x="922637" y="4983510"/>
            <a:ext cx="54081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 smtClean="0"/>
              <a:t>VALOR</a:t>
            </a:r>
            <a:r>
              <a:rPr lang="es-MX" dirty="0" smtClean="0"/>
              <a:t>: 20 mil euros canadienses (56 millones de pesos x el cambio de monedas)</a:t>
            </a:r>
          </a:p>
          <a:p>
            <a:endParaRPr lang="es-MX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4593" y="2604193"/>
            <a:ext cx="4810161" cy="284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24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553195" y="24938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/>
          </a:p>
        </p:txBody>
      </p:sp>
      <p:pic>
        <p:nvPicPr>
          <p:cNvPr id="1028" name="Imagen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060" y="153299"/>
            <a:ext cx="1808740" cy="1014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 rot="10800000" flipV="1">
            <a:off x="4856204" y="244916"/>
            <a:ext cx="4806779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CO" sz="16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iner Hand ITC" panose="03070502030502020203" pitchFamily="66" charset="0"/>
                <a:ea typeface="Calibri" panose="020F0502020204030204" pitchFamily="34" charset="0"/>
                <a:cs typeface="Viner Hand ITC" panose="03070502030502020203" pitchFamily="66" charset="0"/>
              </a:rPr>
              <a:t>       </a:t>
            </a:r>
            <a:r>
              <a:rPr kumimoji="0" lang="es-CO" sz="1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iner Hand ITC" panose="03070502030502020203" pitchFamily="66" charset="0"/>
                <a:ea typeface="Calibri" panose="020F0502020204030204" pitchFamily="34" charset="0"/>
                <a:cs typeface="Viner Hand ITC" panose="03070502030502020203" pitchFamily="66" charset="0"/>
              </a:rPr>
              <a:t>Fundación Socioambiental ARIBÍ  </a:t>
            </a:r>
            <a:endParaRPr kumimoji="0" lang="es-CO" sz="11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Viner Hand ITC" panose="03070502030502020203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CO" sz="1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iner Hand ITC" panose="0307050203050202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</a:t>
            </a:r>
            <a:r>
              <a:rPr kumimoji="0" lang="es-CO" sz="1800" b="0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Viner Hand ITC" panose="0307050203050202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Nit</a:t>
            </a:r>
            <a:r>
              <a:rPr kumimoji="0" lang="es-CO" sz="1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iner Hand ITC" panose="0307050203050202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 900146131-9</a:t>
            </a:r>
            <a:endParaRPr kumimoji="0" lang="es-CO" sz="11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Viner Hand ITC" panose="03070502030502020203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endParaRPr kumimoji="0" lang="es-CO" sz="18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Viner Hand ITC" panose="03070502030502020203" pitchFamily="66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438141" y="1411068"/>
            <a:ext cx="22194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b="1" dirty="0" smtClean="0"/>
              <a:t>PROPÓSITO:</a:t>
            </a:r>
            <a:endParaRPr lang="es-CO" b="1" dirty="0"/>
          </a:p>
        </p:txBody>
      </p:sp>
      <p:sp>
        <p:nvSpPr>
          <p:cNvPr id="6" name="Rectángulo 5"/>
          <p:cNvSpPr/>
          <p:nvPr/>
        </p:nvSpPr>
        <p:spPr>
          <a:xfrm>
            <a:off x="1438141" y="1901140"/>
            <a:ext cx="82248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/>
              <a:t>Desarrollar estrategia de divulgación y apropiación de acuerdos del Paro Cívico de Buenaventura de 2017 para que los participantes se empoderen de los mecanismos para la defensa y materialización de estos y reactiven su participación en el proceso.</a:t>
            </a:r>
            <a:endParaRPr lang="es-CO" dirty="0"/>
          </a:p>
        </p:txBody>
      </p:sp>
      <p:sp>
        <p:nvSpPr>
          <p:cNvPr id="7" name="Rectángulo 6"/>
          <p:cNvSpPr/>
          <p:nvPr/>
        </p:nvSpPr>
        <p:spPr>
          <a:xfrm>
            <a:off x="6484455" y="3315556"/>
            <a:ext cx="20653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b="1" dirty="0" smtClean="0"/>
              <a:t>OBJETIVO GENERAL</a:t>
            </a:r>
            <a:endParaRPr lang="es-CO" b="1" dirty="0"/>
          </a:p>
        </p:txBody>
      </p:sp>
      <p:sp>
        <p:nvSpPr>
          <p:cNvPr id="8" name="Rectángulo 7"/>
          <p:cNvSpPr/>
          <p:nvPr/>
        </p:nvSpPr>
        <p:spPr>
          <a:xfrm>
            <a:off x="6484455" y="4175974"/>
            <a:ext cx="49208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/>
              <a:t>DESARROLLAR una estrategia de apropiación social y comunitaria de acuerdos estratégicos de las 9 mesas temáticas del Paro Cívico de Buenaventura.</a:t>
            </a:r>
            <a:endParaRPr lang="es-CO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898" y="2974959"/>
            <a:ext cx="4868561" cy="335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71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553195" y="24938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/>
          </a:p>
        </p:txBody>
      </p:sp>
      <p:pic>
        <p:nvPicPr>
          <p:cNvPr id="1028" name="Imagen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060" y="153299"/>
            <a:ext cx="1808740" cy="1014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 rot="10800000" flipV="1">
            <a:off x="4856204" y="244916"/>
            <a:ext cx="4806779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CO" sz="16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iner Hand ITC" panose="03070502030502020203" pitchFamily="66" charset="0"/>
                <a:ea typeface="Calibri" panose="020F0502020204030204" pitchFamily="34" charset="0"/>
                <a:cs typeface="Viner Hand ITC" panose="03070502030502020203" pitchFamily="66" charset="0"/>
              </a:rPr>
              <a:t>       </a:t>
            </a:r>
            <a:r>
              <a:rPr kumimoji="0" lang="es-CO" sz="1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iner Hand ITC" panose="03070502030502020203" pitchFamily="66" charset="0"/>
                <a:ea typeface="Calibri" panose="020F0502020204030204" pitchFamily="34" charset="0"/>
                <a:cs typeface="Viner Hand ITC" panose="03070502030502020203" pitchFamily="66" charset="0"/>
              </a:rPr>
              <a:t>Fundación Socioambiental ARIBÍ  </a:t>
            </a:r>
            <a:endParaRPr kumimoji="0" lang="es-CO" sz="11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Viner Hand ITC" panose="03070502030502020203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CO" sz="1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iner Hand ITC" panose="0307050203050202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</a:t>
            </a:r>
            <a:r>
              <a:rPr kumimoji="0" lang="es-CO" sz="1800" b="0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Viner Hand ITC" panose="0307050203050202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Nit</a:t>
            </a:r>
            <a:r>
              <a:rPr kumimoji="0" lang="es-CO" sz="1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iner Hand ITC" panose="0307050203050202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 900146131-9</a:t>
            </a:r>
            <a:endParaRPr kumimoji="0" lang="es-CO" sz="11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Viner Hand ITC" panose="03070502030502020203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endParaRPr kumimoji="0" lang="es-CO" sz="18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Viner Hand ITC" panose="03070502030502020203" pitchFamily="66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950636" y="1579775"/>
            <a:ext cx="24683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b="1" dirty="0" smtClean="0"/>
              <a:t>OBJETIVOS ESPECÍFICOS</a:t>
            </a:r>
            <a:endParaRPr lang="es-CO" b="1" dirty="0"/>
          </a:p>
        </p:txBody>
      </p:sp>
      <p:sp>
        <p:nvSpPr>
          <p:cNvPr id="3" name="Rectángulo 2"/>
          <p:cNvSpPr/>
          <p:nvPr/>
        </p:nvSpPr>
        <p:spPr>
          <a:xfrm>
            <a:off x="699949" y="2360635"/>
            <a:ext cx="502096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/>
              <a:t>•PRODUCIR boletines de apoyo pedagógico para el proceso de divulgación y apropiación de acuerdos estratégicos del Paro Cívico de Buenaventura.</a:t>
            </a:r>
          </a:p>
          <a:p>
            <a:endParaRPr lang="es-MX" dirty="0" smtClean="0"/>
          </a:p>
          <a:p>
            <a:r>
              <a:rPr lang="es-MX" dirty="0" smtClean="0"/>
              <a:t>•IMPLEMENTAR acciones de capacitación a multiplicadores alrededor del empoderamiento y movilización social para la materialización de los acuerdos.</a:t>
            </a:r>
          </a:p>
          <a:p>
            <a:endParaRPr lang="es-MX" dirty="0" smtClean="0"/>
          </a:p>
          <a:p>
            <a:r>
              <a:rPr lang="es-MX" dirty="0" smtClean="0"/>
              <a:t>•FORTALECER los vínculos y capacidades de las organizaciones destinatarias para la comprensión, participación y defensa de los acuerdos del Paro Cívico de Buenaventura.</a:t>
            </a:r>
            <a:endParaRPr lang="es-MX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816" y="1579776"/>
            <a:ext cx="5758249" cy="4586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459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553195" y="24938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/>
          </a:p>
        </p:txBody>
      </p:sp>
      <p:pic>
        <p:nvPicPr>
          <p:cNvPr id="1028" name="Imagen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060" y="153299"/>
            <a:ext cx="1808740" cy="1014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 rot="10800000" flipV="1">
            <a:off x="4856204" y="244916"/>
            <a:ext cx="4806779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CO" sz="16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iner Hand ITC" panose="03070502030502020203" pitchFamily="66" charset="0"/>
                <a:ea typeface="Calibri" panose="020F0502020204030204" pitchFamily="34" charset="0"/>
                <a:cs typeface="Viner Hand ITC" panose="03070502030502020203" pitchFamily="66" charset="0"/>
              </a:rPr>
              <a:t>       </a:t>
            </a:r>
            <a:r>
              <a:rPr kumimoji="0" lang="es-CO" sz="1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iner Hand ITC" panose="03070502030502020203" pitchFamily="66" charset="0"/>
                <a:ea typeface="Calibri" panose="020F0502020204030204" pitchFamily="34" charset="0"/>
                <a:cs typeface="Viner Hand ITC" panose="03070502030502020203" pitchFamily="66" charset="0"/>
              </a:rPr>
              <a:t>Fundación Socioambiental ARIBÍ  </a:t>
            </a:r>
            <a:endParaRPr kumimoji="0" lang="es-CO" sz="11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Viner Hand ITC" panose="03070502030502020203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CO" sz="1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iner Hand ITC" panose="0307050203050202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</a:t>
            </a:r>
            <a:r>
              <a:rPr kumimoji="0" lang="es-CO" sz="1800" b="0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Viner Hand ITC" panose="0307050203050202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Nit</a:t>
            </a:r>
            <a:r>
              <a:rPr kumimoji="0" lang="es-CO" sz="1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iner Hand ITC" panose="0307050203050202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 900146131-9</a:t>
            </a:r>
            <a:endParaRPr kumimoji="0" lang="es-CO" sz="11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Viner Hand ITC" panose="03070502030502020203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endParaRPr kumimoji="0" lang="es-CO" sz="18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Viner Hand ITC" panose="03070502030502020203" pitchFamily="66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326314" y="1412198"/>
            <a:ext cx="17229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b="1" dirty="0" smtClean="0"/>
              <a:t>METODOLOGÍA.</a:t>
            </a:r>
            <a:endParaRPr lang="es-CO" b="1" dirty="0"/>
          </a:p>
        </p:txBody>
      </p:sp>
      <p:sp>
        <p:nvSpPr>
          <p:cNvPr id="3" name="Rectángulo 2"/>
          <p:cNvSpPr/>
          <p:nvPr/>
        </p:nvSpPr>
        <p:spPr>
          <a:xfrm>
            <a:off x="1462239" y="1933147"/>
            <a:ext cx="88392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 smtClean="0"/>
              <a:t>Primer momento: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Sistematizar acuerdos estratégicos de las 9 mesas temáticas del Paro Cívico de Buenaventura.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Diseño e impresión de boletines para la formación de multiplicadores y para las réplicas con organizaciones y estudiantes.</a:t>
            </a:r>
            <a:endParaRPr lang="es-MX" dirty="0"/>
          </a:p>
        </p:txBody>
      </p:sp>
      <p:sp>
        <p:nvSpPr>
          <p:cNvPr id="6" name="Rectángulo 5"/>
          <p:cNvSpPr/>
          <p:nvPr/>
        </p:nvSpPr>
        <p:spPr>
          <a:xfrm>
            <a:off x="1462238" y="3410475"/>
            <a:ext cx="857144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 smtClean="0"/>
              <a:t>Segundo momento: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Formación y capacitación de 150 multiplicadores (3 </a:t>
            </a:r>
            <a:r>
              <a:rPr lang="es-MX" dirty="0" err="1" smtClean="0"/>
              <a:t>delegad@s</a:t>
            </a:r>
            <a:r>
              <a:rPr lang="es-MX" dirty="0" smtClean="0"/>
              <a:t> de 50 organizaciones articuladas al MPCB y/o del territorio). </a:t>
            </a:r>
            <a:endParaRPr lang="es-MX" dirty="0"/>
          </a:p>
        </p:txBody>
      </p:sp>
      <p:sp>
        <p:nvSpPr>
          <p:cNvPr id="7" name="Rectángulo 6"/>
          <p:cNvSpPr/>
          <p:nvPr/>
        </p:nvSpPr>
        <p:spPr>
          <a:xfrm>
            <a:off x="1484118" y="4396527"/>
            <a:ext cx="901912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 smtClean="0"/>
              <a:t>Tercer momento: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Jornadas de réplicas con las 50 organizaciones participantes, lideradas por </a:t>
            </a:r>
            <a:r>
              <a:rPr lang="es-MX" dirty="0" err="1" smtClean="0"/>
              <a:t>l@s</a:t>
            </a:r>
            <a:r>
              <a:rPr lang="es-MX" dirty="0" smtClean="0"/>
              <a:t> </a:t>
            </a:r>
            <a:r>
              <a:rPr lang="es-MX" dirty="0" err="1" smtClean="0"/>
              <a:t>multiplicador@s</a:t>
            </a:r>
            <a:r>
              <a:rPr lang="es-MX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Dos Foros de difusión y promoción de acuerdos estratégicos del Paro Cívico de Buenaventura con estudiantes de dos instituciones educativas.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77345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553195" y="24938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/>
          </a:p>
        </p:txBody>
      </p:sp>
      <p:pic>
        <p:nvPicPr>
          <p:cNvPr id="1028" name="Imagen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060" y="153299"/>
            <a:ext cx="1808740" cy="1014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 rot="10800000" flipV="1">
            <a:off x="4856204" y="244916"/>
            <a:ext cx="4806779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CO" sz="16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iner Hand ITC" panose="03070502030502020203" pitchFamily="66" charset="0"/>
                <a:ea typeface="Calibri" panose="020F0502020204030204" pitchFamily="34" charset="0"/>
                <a:cs typeface="Viner Hand ITC" panose="03070502030502020203" pitchFamily="66" charset="0"/>
              </a:rPr>
              <a:t>       </a:t>
            </a:r>
            <a:r>
              <a:rPr kumimoji="0" lang="es-CO" sz="1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iner Hand ITC" panose="03070502030502020203" pitchFamily="66" charset="0"/>
                <a:ea typeface="Calibri" panose="020F0502020204030204" pitchFamily="34" charset="0"/>
                <a:cs typeface="Viner Hand ITC" panose="03070502030502020203" pitchFamily="66" charset="0"/>
              </a:rPr>
              <a:t>Fundación Socioambiental ARIBÍ  </a:t>
            </a:r>
            <a:endParaRPr kumimoji="0" lang="es-CO" sz="11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Viner Hand ITC" panose="03070502030502020203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CO" sz="1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iner Hand ITC" panose="0307050203050202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</a:t>
            </a:r>
            <a:r>
              <a:rPr kumimoji="0" lang="es-CO" sz="1800" b="0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Viner Hand ITC" panose="0307050203050202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Nit</a:t>
            </a:r>
            <a:r>
              <a:rPr kumimoji="0" lang="es-CO" sz="1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iner Hand ITC" panose="0307050203050202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 900146131-9</a:t>
            </a:r>
            <a:endParaRPr kumimoji="0" lang="es-CO" sz="11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Viner Hand ITC" panose="03070502030502020203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endParaRPr kumimoji="0" lang="es-CO" sz="18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Viner Hand ITC" panose="03070502030502020203" pitchFamily="66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623616" y="2461905"/>
            <a:ext cx="423631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b="1" dirty="0" smtClean="0"/>
              <a:t>EQUIPO DE TRABAJO DEL PROYECTO</a:t>
            </a:r>
            <a:r>
              <a:rPr lang="es-MX" sz="2000" dirty="0" smtClean="0"/>
              <a:t>:</a:t>
            </a:r>
          </a:p>
          <a:p>
            <a:endParaRPr lang="es-MX" dirty="0" smtClean="0"/>
          </a:p>
          <a:p>
            <a:r>
              <a:rPr lang="es-MX" dirty="0" smtClean="0"/>
              <a:t>-Coordinación del proyecto: María Miyela Riascos.</a:t>
            </a:r>
          </a:p>
          <a:p>
            <a:r>
              <a:rPr lang="es-MX" dirty="0" smtClean="0"/>
              <a:t>-Contadora: Zoila Moreno.</a:t>
            </a:r>
          </a:p>
          <a:p>
            <a:r>
              <a:rPr lang="es-MX" dirty="0" smtClean="0"/>
              <a:t>-</a:t>
            </a:r>
            <a:r>
              <a:rPr lang="es-MX" dirty="0" err="1" smtClean="0"/>
              <a:t>Talleristas</a:t>
            </a:r>
            <a:r>
              <a:rPr lang="es-MX" dirty="0" smtClean="0"/>
              <a:t>: </a:t>
            </a:r>
            <a:r>
              <a:rPr lang="es-MX" dirty="0" err="1" smtClean="0"/>
              <a:t>Deyci</a:t>
            </a:r>
            <a:r>
              <a:rPr lang="es-MX" dirty="0" smtClean="0"/>
              <a:t> </a:t>
            </a:r>
            <a:r>
              <a:rPr lang="es-MX" dirty="0" err="1" smtClean="0"/>
              <a:t>Minotta</a:t>
            </a:r>
            <a:r>
              <a:rPr lang="es-MX" dirty="0" smtClean="0"/>
              <a:t> Hurtado y </a:t>
            </a:r>
            <a:r>
              <a:rPr lang="es-MX" dirty="0" err="1" smtClean="0"/>
              <a:t>Leyla</a:t>
            </a:r>
            <a:r>
              <a:rPr lang="es-MX" dirty="0" smtClean="0"/>
              <a:t> Arroyo Muñoz</a:t>
            </a:r>
          </a:p>
          <a:p>
            <a:r>
              <a:rPr lang="es-MX" dirty="0" smtClean="0"/>
              <a:t>-Apoyo logístico: </a:t>
            </a:r>
            <a:r>
              <a:rPr lang="es-MX" dirty="0" smtClean="0"/>
              <a:t>David Fernando </a:t>
            </a:r>
            <a:r>
              <a:rPr lang="es-MX" smtClean="0"/>
              <a:t>Mendez</a:t>
            </a:r>
            <a:r>
              <a:rPr lang="es-MX" smtClean="0"/>
              <a:t>.</a:t>
            </a:r>
            <a:endParaRPr lang="es-MX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156" y="1519049"/>
            <a:ext cx="3247610" cy="4224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000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553195" y="24938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/>
          </a:p>
        </p:txBody>
      </p:sp>
      <p:pic>
        <p:nvPicPr>
          <p:cNvPr id="1028" name="Imagen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060" y="153299"/>
            <a:ext cx="1808740" cy="1014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 rot="10800000" flipV="1">
            <a:off x="4856204" y="244916"/>
            <a:ext cx="4806779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CO" sz="16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iner Hand ITC" panose="03070502030502020203" pitchFamily="66" charset="0"/>
                <a:ea typeface="Calibri" panose="020F0502020204030204" pitchFamily="34" charset="0"/>
                <a:cs typeface="Viner Hand ITC" panose="03070502030502020203" pitchFamily="66" charset="0"/>
              </a:rPr>
              <a:t>       </a:t>
            </a:r>
            <a:r>
              <a:rPr kumimoji="0" lang="es-CO" sz="1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iner Hand ITC" panose="03070502030502020203" pitchFamily="66" charset="0"/>
                <a:ea typeface="Calibri" panose="020F0502020204030204" pitchFamily="34" charset="0"/>
                <a:cs typeface="Viner Hand ITC" panose="03070502030502020203" pitchFamily="66" charset="0"/>
              </a:rPr>
              <a:t>Fundación Socioambiental ARIBÍ  </a:t>
            </a:r>
            <a:endParaRPr kumimoji="0" lang="es-CO" sz="11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Viner Hand ITC" panose="03070502030502020203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CO" sz="1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iner Hand ITC" panose="0307050203050202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</a:t>
            </a:r>
            <a:r>
              <a:rPr kumimoji="0" lang="es-CO" sz="1800" b="0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Viner Hand ITC" panose="0307050203050202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Nit</a:t>
            </a:r>
            <a:r>
              <a:rPr kumimoji="0" lang="es-CO" sz="1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iner Hand ITC" panose="0307050203050202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 900146131-9</a:t>
            </a:r>
            <a:endParaRPr kumimoji="0" lang="es-CO" sz="11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Viner Hand ITC" panose="03070502030502020203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endParaRPr kumimoji="0" lang="es-CO" sz="18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Viner Hand ITC" panose="03070502030502020203" pitchFamily="66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85067" y="2541536"/>
            <a:ext cx="461139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/>
              <a:t>1)Socialización del proyecto aprobado al Comité Ejecutivo y coordinaciones y responsables de temas de las mesas.</a:t>
            </a:r>
          </a:p>
          <a:p>
            <a:endParaRPr lang="es-MX" dirty="0" smtClean="0"/>
          </a:p>
          <a:p>
            <a:r>
              <a:rPr lang="es-MX" dirty="0" smtClean="0"/>
              <a:t>2)Definición concertada de los acuerdos estratégicos.</a:t>
            </a:r>
          </a:p>
          <a:p>
            <a:endParaRPr lang="es-MX" dirty="0" smtClean="0"/>
          </a:p>
          <a:p>
            <a:r>
              <a:rPr lang="es-MX" dirty="0" smtClean="0"/>
              <a:t>3)Concertación de apoyos en el desarrollo de las actividades del proyecto.</a:t>
            </a:r>
          </a:p>
          <a:p>
            <a:endParaRPr lang="es-MX" dirty="0"/>
          </a:p>
        </p:txBody>
      </p:sp>
      <p:sp>
        <p:nvSpPr>
          <p:cNvPr id="3" name="Rectángulo 2"/>
          <p:cNvSpPr/>
          <p:nvPr/>
        </p:nvSpPr>
        <p:spPr>
          <a:xfrm>
            <a:off x="2553195" y="1531726"/>
            <a:ext cx="70474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dirty="0" smtClean="0"/>
              <a:t>MECANISMOS DE COORDINACIÓN CON EL COMITÉ EJECUTIVO Y COORDINACIONES DE LAS MESAS TEMÁTICAS.</a:t>
            </a:r>
            <a:endParaRPr lang="es-MX" b="1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151" y="2393255"/>
            <a:ext cx="5278929" cy="341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39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553195" y="24938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/>
          </a:p>
        </p:txBody>
      </p:sp>
      <p:pic>
        <p:nvPicPr>
          <p:cNvPr id="1028" name="Imagen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330" y="60019"/>
            <a:ext cx="1808740" cy="1014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 rot="10800000" flipV="1">
            <a:off x="4856204" y="244916"/>
            <a:ext cx="4806779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06700" algn="ctr"/>
                <a:tab pos="56118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CO" sz="16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iner Hand ITC" panose="03070502030502020203" pitchFamily="66" charset="0"/>
                <a:ea typeface="Calibri" panose="020F0502020204030204" pitchFamily="34" charset="0"/>
                <a:cs typeface="Viner Hand ITC" panose="03070502030502020203" pitchFamily="66" charset="0"/>
              </a:rPr>
              <a:t>       </a:t>
            </a:r>
            <a:r>
              <a:rPr kumimoji="0" lang="es-CO" sz="1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iner Hand ITC" panose="03070502030502020203" pitchFamily="66" charset="0"/>
                <a:ea typeface="Calibri" panose="020F0502020204030204" pitchFamily="34" charset="0"/>
                <a:cs typeface="Viner Hand ITC" panose="03070502030502020203" pitchFamily="66" charset="0"/>
              </a:rPr>
              <a:t>Fundación Socioambiental ARIBÍ  </a:t>
            </a:r>
            <a:endParaRPr kumimoji="0" lang="es-CO" sz="11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Viner Hand ITC" panose="03070502030502020203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r>
              <a:rPr kumimoji="0" lang="es-CO" sz="1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iner Hand ITC" panose="0307050203050202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</a:t>
            </a:r>
            <a:r>
              <a:rPr kumimoji="0" lang="es-CO" sz="1800" b="0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Viner Hand ITC" panose="0307050203050202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Nit</a:t>
            </a:r>
            <a:r>
              <a:rPr kumimoji="0" lang="es-CO" sz="1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iner Hand ITC" panose="03070502030502020203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 900146131-9</a:t>
            </a:r>
            <a:endParaRPr kumimoji="0" lang="es-CO" sz="11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Viner Hand ITC" panose="03070502030502020203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06700" algn="ctr"/>
                <a:tab pos="5611813" algn="r"/>
              </a:tabLst>
            </a:pPr>
            <a:endParaRPr kumimoji="0" lang="es-CO" sz="18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Viner Hand ITC" panose="03070502030502020203" pitchFamily="66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68247"/>
            <a:ext cx="12192000" cy="5689753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8225213" y="981687"/>
            <a:ext cx="39788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7200" dirty="0" smtClean="0">
                <a:solidFill>
                  <a:srgbClr val="FF0000"/>
                </a:solidFill>
              </a:rPr>
              <a:t>GRACIAS</a:t>
            </a:r>
            <a:endParaRPr lang="es-CO" sz="7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831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ción">
  <a:themeElements>
    <a:clrScheme name="Retrospección">
      <a:dk1>
        <a:srgbClr val="000000"/>
      </a:dk1>
      <a:lt1>
        <a:srgbClr val="FFFFFF"/>
      </a:lt1>
      <a:dk2>
        <a:srgbClr val="46464A"/>
      </a:dk2>
      <a:lt2>
        <a:srgbClr val="D1D9E1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BAB94BD4-5D6D-4148-AB57-A4CCF1FD4E0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512</TotalTime>
  <Words>623</Words>
  <Application>Microsoft Office PowerPoint</Application>
  <PresentationFormat>Panorámica</PresentationFormat>
  <Paragraphs>74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Arial</vt:lpstr>
      <vt:lpstr>Arial Narrow</vt:lpstr>
      <vt:lpstr>Calibri</vt:lpstr>
      <vt:lpstr>Calibri Light</vt:lpstr>
      <vt:lpstr>Times New Roman</vt:lpstr>
      <vt:lpstr>Viner Hand ITC</vt:lpstr>
      <vt:lpstr>Retrospección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FUNDACION ARIBI</dc:title>
  <dc:creator>Usuario</dc:creator>
  <cp:lastModifiedBy>Usuario</cp:lastModifiedBy>
  <cp:revision>29</cp:revision>
  <dcterms:created xsi:type="dcterms:W3CDTF">2022-03-12T16:36:57Z</dcterms:created>
  <dcterms:modified xsi:type="dcterms:W3CDTF">2022-06-07T22:15:07Z</dcterms:modified>
</cp:coreProperties>
</file>